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etendard Bold"/>
      <p:bold r:id="rId19"/>
    </p:embeddedFont>
    <p:embeddedFont>
      <p:font typeface="Gmarket Sans Bold"/>
      <p:bold r:id="rId20"/>
    </p:embeddedFont>
    <p:embeddedFont>
      <p:font typeface="Pretendard Black"/>
      <p:bold r:id="rId21"/>
    </p:embeddedFont>
    <p:embeddedFont>
      <p:font typeface="Gmarket Sans Medium"/>
      <p:regular r:id="rId22"/>
    </p:embeddedFont>
    <p:embeddedFont>
      <p:font typeface="Pretendard Medium"/>
      <p:bold r:id="rId23"/>
    </p:embeddedFont>
    <p:embeddedFont>
      <p:font typeface="Noto Sans CJK KR Bold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23" Target="fonts/font5.fntdata" Type="http://schemas.openxmlformats.org/officeDocument/2006/relationships/font"/><Relationship Id="rId24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9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2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.png" Type="http://schemas.openxmlformats.org/officeDocument/2006/relationships/image"/><Relationship Id="rId4" Target="../media/image24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233400" y="749300"/>
            <a:ext cx="41783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00500" y="939800"/>
            <a:ext cx="3683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90400" y="1828800"/>
            <a:ext cx="5905500" cy="617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6300" y="9474200"/>
            <a:ext cx="3670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en-US" sz="2000" b="false" i="false" u="none" strike="noStrike">
                <a:solidFill>
                  <a:srgbClr val="FFFFFF">
                    <a:alpha val="83137"/>
                  </a:srgbClr>
                </a:solidFill>
                <a:latin typeface="Pretendard Bold"/>
              </a:rPr>
              <a:t>2024.08.13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92300" y="9372600"/>
            <a:ext cx="2806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7109"/>
              </a:lnSpc>
            </a:pPr>
            <a:r>
              <a:rPr lang="ko-KR" sz="3000" b="false" i="false" u="none" strike="noStrike">
                <a:solidFill>
                  <a:srgbClr val="FFCD4A">
                    <a:alpha val="83137"/>
                  </a:srgbClr>
                </a:solidFill>
                <a:ea typeface="Gmarket Sans Bold"/>
              </a:rPr>
              <a:t>발표자</a:t>
            </a:r>
            <a:r>
              <a:rPr lang="en-US" sz="3000" b="false" i="false" u="none" strike="noStrike">
                <a:solidFill>
                  <a:srgbClr val="FFCD4A">
                    <a:alpha val="83137"/>
                  </a:srgbClr>
                </a:solidFill>
                <a:latin typeface="Gmarket Sans Bold"/>
              </a:rPr>
              <a:t>: </a:t>
            </a:r>
            <a:r>
              <a:rPr lang="ko-KR" sz="3000" b="false" i="false" u="none" strike="noStrike">
                <a:solidFill>
                  <a:srgbClr val="FFCD4A">
                    <a:alpha val="83137"/>
                  </a:srgbClr>
                </a:solidFill>
                <a:ea typeface="Gmarket Sans Bold"/>
              </a:rPr>
              <a:t>장창훈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" y="2692400"/>
            <a:ext cx="10718800" cy="382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en-US" sz="12800" b="false" i="false" u="none" strike="noStrike" spc="-200">
                <a:solidFill>
                  <a:srgbClr val="FFFFFF"/>
                </a:solidFill>
                <a:latin typeface="Pretendard Black"/>
              </a:rPr>
              <a:t>KIA </a:t>
            </a:r>
          </a:p>
          <a:p>
            <a:pPr algn="l" lvl="0">
              <a:lnSpc>
                <a:spcPct val="92960"/>
              </a:lnSpc>
            </a:pPr>
            <a:r>
              <a:rPr lang="ko-KR" sz="11100" b="false" i="false" u="none" strike="noStrike" spc="-100">
                <a:solidFill>
                  <a:srgbClr val="EF0000"/>
                </a:solidFill>
                <a:ea typeface="Pretendard Black"/>
              </a:rPr>
              <a:t>차량</a:t>
            </a:r>
            <a:r>
              <a:rPr lang="en-US" sz="11100" b="false" i="false" u="none" strike="noStrike" spc="-100">
                <a:solidFill>
                  <a:srgbClr val="EF0000"/>
                </a:solidFill>
                <a:latin typeface="Pretendard Black"/>
              </a:rPr>
              <a:t> </a:t>
            </a:r>
            <a:r>
              <a:rPr lang="ko-KR" sz="11100" b="false" i="false" u="none" strike="noStrike" spc="-100">
                <a:solidFill>
                  <a:srgbClr val="EF0000"/>
                </a:solidFill>
                <a:ea typeface="Pretendard Black"/>
              </a:rPr>
              <a:t>공정</a:t>
            </a:r>
            <a:r>
              <a:rPr lang="en-US" sz="11100" b="false" i="false" u="none" strike="noStrike" spc="-100">
                <a:solidFill>
                  <a:srgbClr val="EF0000"/>
                </a:solidFill>
                <a:latin typeface="Pretendard Black"/>
              </a:rPr>
              <a:t> </a:t>
            </a:r>
            <a:r>
              <a:rPr lang="ko-KR" sz="11100" b="false" i="false" u="none" strike="noStrike" spc="-100">
                <a:solidFill>
                  <a:srgbClr val="EF0000"/>
                </a:solidFill>
                <a:ea typeface="Pretendard Black"/>
              </a:rPr>
              <a:t>프로세스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200" y="7543800"/>
            <a:ext cx="5219700" cy="236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500">
                <a:solidFill>
                  <a:srgbClr val="FFFFFF"/>
                </a:solidFill>
                <a:ea typeface="Gmarket Sans Medium"/>
              </a:rPr>
              <a:t>장창훈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500">
                <a:solidFill>
                  <a:srgbClr val="FFFFFF"/>
                </a:solidFill>
                <a:ea typeface="Gmarket Sans Medium"/>
              </a:rPr>
              <a:t>이종희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500">
                <a:solidFill>
                  <a:srgbClr val="FFFFFF"/>
                </a:solidFill>
                <a:ea typeface="Gmarket Sans Medium"/>
              </a:rPr>
              <a:t>박상민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500">
                <a:solidFill>
                  <a:srgbClr val="FFFFFF"/>
                </a:solidFill>
                <a:ea typeface="Gmarket Sans Medium"/>
              </a:rPr>
              <a:t>강호근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500">
                <a:solidFill>
                  <a:srgbClr val="FFFFFF"/>
                </a:solidFill>
                <a:ea typeface="Gmarket Sans Medium"/>
              </a:rPr>
              <a:t>안형주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00100" y="952500"/>
            <a:ext cx="313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en-US" sz="1800" b="false" i="false" u="none" strike="noStrike" spc="500">
                <a:solidFill>
                  <a:srgbClr val="FFFFFF"/>
                </a:solidFill>
                <a:latin typeface="Pretendard Bold"/>
              </a:rPr>
              <a:t>1</a:t>
            </a:r>
            <a:r>
              <a:rPr lang="ko-KR" sz="1800" b="false" i="false" u="none" strike="noStrike" spc="500">
                <a:solidFill>
                  <a:srgbClr val="FFFFFF"/>
                </a:solidFill>
                <a:ea typeface="Pretendard Bold"/>
              </a:rPr>
              <a:t>조</a:t>
            </a:r>
            <a:r>
              <a:rPr lang="en-US" sz="1800" b="false" i="false" u="none" strike="noStrike" spc="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800" b="false" i="false" u="none" strike="noStrike" spc="500">
                <a:solidFill>
                  <a:srgbClr val="FFFFFF"/>
                </a:solidFill>
                <a:ea typeface="Pretendard Bold"/>
              </a:rPr>
              <a:t>푸바오마라탕후루</a:t>
            </a:r>
            <a:r>
              <a:rPr lang="en-US" sz="1800" b="false" i="false" u="none" strike="noStrike" spc="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800" b="false" i="false" u="none" strike="noStrike" spc="500">
                <a:solidFill>
                  <a:srgbClr val="FFFFFF"/>
                </a:solidFill>
                <a:ea typeface="Pretendard Bold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72200" y="7620000"/>
            <a:ext cx="6527800" cy="146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6700" y="1803400"/>
            <a:ext cx="10236200" cy="581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74400" y="1790700"/>
            <a:ext cx="6489700" cy="5816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215900" y="215900"/>
            <a:ext cx="828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#4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주요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기능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설명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(Admin[Server])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80200" y="7988300"/>
            <a:ext cx="5511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오류</a:t>
            </a: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검출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65900" y="8864600"/>
            <a:ext cx="5232400" cy="83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40500" y="2730500"/>
            <a:ext cx="5232400" cy="80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65900" y="5981700"/>
            <a:ext cx="5232400" cy="85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92700" y="850900"/>
            <a:ext cx="8166100" cy="186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65700" y="7683500"/>
            <a:ext cx="8140700" cy="1181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54600" y="4102100"/>
            <a:ext cx="8166100" cy="1866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-1244600" y="152400"/>
            <a:ext cx="828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#4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주요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기능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설명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(DB)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51700" y="8966200"/>
            <a:ext cx="379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Admin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77100" y="2705100"/>
            <a:ext cx="379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Client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1700" y="5956300"/>
            <a:ext cx="379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DateBase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06700" y="4051300"/>
            <a:ext cx="13246100" cy="264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8300" y="5346700"/>
            <a:ext cx="2590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06700" y="6997700"/>
            <a:ext cx="13246100" cy="264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94000" y="6997700"/>
            <a:ext cx="2679700" cy="264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 rot="0"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927600" y="1219200"/>
            <a:ext cx="89154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10100" b="false" i="false" u="none" strike="noStrike" spc="-100">
                <a:solidFill>
                  <a:srgbClr val="FFFFFF"/>
                </a:solidFill>
                <a:ea typeface="Pretendard Black"/>
              </a:rPr>
              <a:t>결과</a:t>
            </a:r>
            <a:r>
              <a:rPr lang="en-US" sz="10100" b="false" i="false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10100" b="false" i="false" u="none" strike="noStrike" spc="-10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10100" b="false" i="false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10100" b="false" i="false" u="none" strike="noStrike" spc="-100">
                <a:solidFill>
                  <a:srgbClr val="FFFFFF"/>
                </a:solidFill>
                <a:ea typeface="Pretendard Black"/>
              </a:rPr>
              <a:t>개선여부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05500" y="4610100"/>
            <a:ext cx="786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371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차량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주문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,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주문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정보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확인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05500" y="5689600"/>
            <a:ext cx="9207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371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고객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 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정보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확인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공정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과정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모니터링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오류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검출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차트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36900" y="4876800"/>
            <a:ext cx="2006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Pretendard Bold"/>
              </a:rPr>
              <a:t>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24600" y="8064500"/>
            <a:ext cx="9194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371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Pannel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차트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구현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실패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36900" y="7848600"/>
            <a:ext cx="2006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FFFFFF"/>
                </a:solidFill>
                <a:ea typeface="Pretendard Bold"/>
              </a:rPr>
              <a:t>개선점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4165600"/>
            <a:ext cx="18288000" cy="18288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0" y="406400"/>
            <a:ext cx="61722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 rot="0"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04900" y="1714500"/>
            <a:ext cx="42418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en-US" sz="10100" b="false" i="false" u="none" strike="noStrike" spc="-100">
                <a:solidFill>
                  <a:srgbClr val="FFFFFF"/>
                </a:solidFill>
                <a:latin typeface="Pretendard Black"/>
              </a:rPr>
              <a:t>Index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66900" y="3949700"/>
            <a:ext cx="7124700" cy="2438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66900" y="3949700"/>
            <a:ext cx="1219200" cy="243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96400" y="3949700"/>
            <a:ext cx="7124700" cy="2438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3949700"/>
            <a:ext cx="1219200" cy="243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66900" y="6591300"/>
            <a:ext cx="7124700" cy="243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66900" y="6591300"/>
            <a:ext cx="1219200" cy="243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96400" y="6591300"/>
            <a:ext cx="7124700" cy="243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6591300"/>
            <a:ext cx="1219200" cy="2438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44700" y="4406900"/>
            <a:ext cx="8890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7500" b="false" i="false" u="none" strike="noStrike" spc="-10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03600" y="4089400"/>
            <a:ext cx="40513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41700" y="5054600"/>
            <a:ext cx="54737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개발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목적</a:t>
            </a:r>
          </a:p>
          <a:p>
            <a:pPr algn="l" lvl="0">
              <a:lnSpc>
                <a:spcPct val="11371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시스템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설명</a:t>
            </a:r>
          </a:p>
          <a:p>
            <a:pPr algn="l" lvl="0">
              <a:lnSpc>
                <a:spcPct val="11371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유스케이스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61500" y="4406900"/>
            <a:ext cx="889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7500" b="false" i="false" u="none" strike="noStrike" spc="-10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20400" y="4178300"/>
            <a:ext cx="40513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구현</a:t>
            </a:r>
            <a:r>
              <a:rPr lang="en-US" sz="47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7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58500" y="5067300"/>
            <a:ext cx="54737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Client </a:t>
            </a:r>
          </a:p>
          <a:p>
            <a:pPr algn="l" lvl="0">
              <a:lnSpc>
                <a:spcPct val="11371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Admin</a:t>
            </a:r>
          </a:p>
          <a:p>
            <a:pPr algn="l" lvl="0">
              <a:lnSpc>
                <a:spcPct val="11371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DataBase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4700" y="7048500"/>
            <a:ext cx="889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7500" b="false" i="false" u="none" strike="noStrike" spc="-100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03600" y="7366000"/>
            <a:ext cx="40513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구동</a:t>
            </a:r>
            <a:r>
              <a:rPr lang="en-US" sz="47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영상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74200" y="7048500"/>
            <a:ext cx="889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7500" b="false" i="false" u="none" strike="noStrike" spc="-100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34700" y="7315200"/>
            <a:ext cx="40513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47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7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700" b="false" i="false" u="none" strike="noStrike" spc="-100">
                <a:solidFill>
                  <a:srgbClr val="000000"/>
                </a:solidFill>
                <a:ea typeface="Pretendard Bold"/>
              </a:rPr>
              <a:t>개선점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 rot="0"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4200" y="2095500"/>
            <a:ext cx="1905000" cy="190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59300" y="7696200"/>
            <a:ext cx="952500" cy="132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54200" y="4622800"/>
            <a:ext cx="1905000" cy="190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59300" y="5080000"/>
            <a:ext cx="9525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54200" y="7454900"/>
            <a:ext cx="1905000" cy="190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54500" y="2540000"/>
            <a:ext cx="1435100" cy="129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-2286000" y="127000"/>
            <a:ext cx="828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#1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프로젝트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88000" y="2400300"/>
            <a:ext cx="66802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고객의</a:t>
            </a:r>
            <a:r>
              <a:rPr lang="en-US" sz="7300" b="false" i="false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주문</a:t>
            </a:r>
            <a:r>
              <a:rPr lang="en-US" sz="7300" b="false" i="false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확인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88000" y="4889500"/>
            <a:ext cx="75438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공정</a:t>
            </a:r>
            <a:r>
              <a:rPr lang="en-US" sz="7300" b="false" i="false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과정</a:t>
            </a:r>
            <a:r>
              <a:rPr lang="en-US" sz="7300" b="false" i="false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모니터링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88000" y="7670800"/>
            <a:ext cx="89154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주문</a:t>
            </a:r>
            <a:r>
              <a:rPr lang="en-US" sz="7300" b="false" i="false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및</a:t>
            </a:r>
            <a:r>
              <a:rPr lang="en-US" sz="7300" b="false" i="false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재고</a:t>
            </a:r>
            <a:r>
              <a:rPr lang="en-US" sz="7300" b="false" i="false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현황</a:t>
            </a:r>
            <a:r>
              <a:rPr lang="en-US" sz="7300" b="false" i="false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FFFFFF"/>
                </a:solidFill>
                <a:ea typeface="Noto Sans CJK KR Bold"/>
              </a:rPr>
              <a:t>파악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986000" y="114300"/>
            <a:ext cx="3187700" cy="231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50200" y="4267200"/>
            <a:ext cx="23876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04900" y="4267200"/>
            <a:ext cx="2387600" cy="2374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28400" y="4495800"/>
            <a:ext cx="1905000" cy="190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4737100"/>
            <a:ext cx="1435100" cy="143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63800" y="4267200"/>
            <a:ext cx="2387600" cy="2387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46300" y="3390900"/>
            <a:ext cx="30099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Gmarket Sans Bold"/>
              </a:rPr>
              <a:t>클라이언트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32700" y="3340100"/>
            <a:ext cx="30099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Gmarket Sans Bold"/>
              </a:rPr>
              <a:t>서버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82600" y="3390900"/>
            <a:ext cx="3454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Gmarket Sans Bold"/>
              </a:rPr>
              <a:t>데이터베이스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298700" y="139700"/>
            <a:ext cx="828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#2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시스템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설명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27100"/>
            <a:ext cx="18288000" cy="9575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1600200" y="152400"/>
            <a:ext cx="828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#3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유스케이스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다이어그램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46600" y="9410700"/>
            <a:ext cx="5473700" cy="850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 rot="0"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46600" y="1066800"/>
            <a:ext cx="5473700" cy="840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69700" y="1943100"/>
            <a:ext cx="52324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69700" y="8115300"/>
            <a:ext cx="5232400" cy="850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1308100" y="63500"/>
            <a:ext cx="828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#4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주요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기능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설명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(Client)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10200" y="9499600"/>
            <a:ext cx="379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로그인</a:t>
            </a: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93600" y="8128000"/>
            <a:ext cx="379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회원가입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54200" y="8369300"/>
            <a:ext cx="5473700" cy="850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 rot="0"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5100" y="7327900"/>
            <a:ext cx="5232400" cy="85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6100" y="2794000"/>
            <a:ext cx="9448800" cy="557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15600" y="2959100"/>
            <a:ext cx="7531100" cy="436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1244600" y="152400"/>
            <a:ext cx="828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#4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주요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기능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설명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(Client)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82500" y="7391400"/>
            <a:ext cx="379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옵션</a:t>
            </a: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추가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32100" y="8343900"/>
            <a:ext cx="379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차량</a:t>
            </a: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선택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54200" y="7874000"/>
            <a:ext cx="5473700" cy="850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 rot="0"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96700" y="7823200"/>
            <a:ext cx="5232400" cy="85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2324100"/>
            <a:ext cx="9144000" cy="5549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37700" y="2336800"/>
            <a:ext cx="8750300" cy="556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15900" y="152400"/>
            <a:ext cx="828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#4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주요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기능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설명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(Admin[Server])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07900" y="7848600"/>
            <a:ext cx="379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공정</a:t>
            </a: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2400" y="7899400"/>
            <a:ext cx="3797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주문</a:t>
            </a: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조회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72200" y="7620000"/>
            <a:ext cx="6527800" cy="146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2070100"/>
            <a:ext cx="15341600" cy="5537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215900" y="215900"/>
            <a:ext cx="828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#4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주요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기능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설명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(Admin[Server])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80200" y="7988300"/>
            <a:ext cx="5511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실시간</a:t>
            </a:r>
            <a:r>
              <a:rPr lang="en-US" sz="4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Gmarket Sans Bold"/>
              </a:rPr>
              <a:t>모니터링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